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Robo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21" roundtripDataSignature="AMtx7mh3GIS+YvMJpL5sQ/OAvICOxbWT8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boldItalic.fntdata"/><Relationship Id="rId11" Type="http://schemas.openxmlformats.org/officeDocument/2006/relationships/slide" Target="slides/slide6.xml"/><Relationship Id="rId10" Type="http://schemas.openxmlformats.org/officeDocument/2006/relationships/slide" Target="slides/slide5.xml"/><Relationship Id="rId21"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oboto-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oboto-italic.fntdata"/><Relationship Id="rId6" Type="http://schemas.openxmlformats.org/officeDocument/2006/relationships/slide" Target="slides/slide1.xml"/><Relationship Id="rId18" Type="http://schemas.openxmlformats.org/officeDocument/2006/relationships/font" Target="fonts/Robo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6" name="Google Shape;106;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2" name="Google Shape;112;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4" name="Google Shape;6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0" name="Google Shape;70;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8" name="Google Shape;88;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4" name="Google Shape;94;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0" name="Google Shape;100;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3"/>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13"/>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22"/>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22"/>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1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6" name="Google Shape;16;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7" name="Shape 17"/>
        <p:cNvGrpSpPr/>
        <p:nvPr/>
      </p:nvGrpSpPr>
      <p:grpSpPr>
        <a:xfrm>
          <a:off x="0" y="0"/>
          <a:ext cx="0" cy="0"/>
          <a:chOff x="0" y="0"/>
          <a:chExt cx="0" cy="0"/>
        </a:xfrm>
      </p:grpSpPr>
      <p:sp>
        <p:nvSpPr>
          <p:cNvPr id="18" name="Google Shape;18;p15"/>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19" name="Google Shape;19;p15"/>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0" name="Google Shape;20;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16"/>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3" name="Google Shape;23;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6" name="Google Shape;26;p17"/>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7" name="Google Shape;27;p17"/>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8" name="Google Shape;28;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1" name="Google Shape;31;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9"/>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20"/>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20"/>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20"/>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20"/>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0" name="Google Shape;40;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21"/>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3" name="Google Shape;43;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6.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jpg"/><Relationship Id="rId4" Type="http://schemas.openxmlformats.org/officeDocument/2006/relationships/image" Target="../media/image7.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6.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6.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
          <p:cNvSpPr txBox="1"/>
          <p:nvPr>
            <p:ph type="ctrTitle"/>
          </p:nvPr>
        </p:nvSpPr>
        <p:spPr>
          <a:xfrm>
            <a:off x="1449150" y="2286700"/>
            <a:ext cx="6245700" cy="983400"/>
          </a:xfrm>
          <a:prstGeom prst="rect">
            <a:avLst/>
          </a:prstGeom>
          <a:noFill/>
          <a:ln>
            <a:noFill/>
          </a:ln>
        </p:spPr>
        <p:txBody>
          <a:bodyPr anchorCtr="0" anchor="b" bIns="91425" lIns="91425" spcFirstLastPara="1" rIns="91425" wrap="square" tIns="91425">
            <a:noAutofit/>
          </a:bodyPr>
          <a:lstStyle/>
          <a:p>
            <a:pPr indent="0" lvl="0" marL="0" rtl="0" algn="ctr">
              <a:lnSpc>
                <a:spcPct val="150000"/>
              </a:lnSpc>
              <a:spcBef>
                <a:spcPts val="0"/>
              </a:spcBef>
              <a:spcAft>
                <a:spcPts val="0"/>
              </a:spcAft>
              <a:buSzPts val="5200"/>
              <a:buNone/>
            </a:pPr>
            <a:r>
              <a:rPr b="1" lang="en" sz="4500">
                <a:solidFill>
                  <a:srgbClr val="FFFFFF"/>
                </a:solidFill>
              </a:rPr>
              <a:t>IDEA Funding - Part B</a:t>
            </a:r>
            <a:endParaRPr b="1" sz="4500"/>
          </a:p>
        </p:txBody>
      </p:sp>
      <p:sp>
        <p:nvSpPr>
          <p:cNvPr id="55" name="Google Shape;55;p1"/>
          <p:cNvSpPr txBox="1"/>
          <p:nvPr>
            <p:ph idx="1" type="subTitle"/>
          </p:nvPr>
        </p:nvSpPr>
        <p:spPr>
          <a:xfrm>
            <a:off x="1449150" y="3650950"/>
            <a:ext cx="6245700" cy="459300"/>
          </a:xfrm>
          <a:prstGeom prst="rect">
            <a:avLst/>
          </a:prstGeom>
          <a:noFill/>
          <a:ln>
            <a:noFill/>
          </a:ln>
        </p:spPr>
        <p:txBody>
          <a:bodyPr anchorCtr="0" anchor="t" bIns="91425" lIns="91425" spcFirstLastPara="1" rIns="91425" wrap="square" tIns="91425">
            <a:normAutofit/>
          </a:bodyPr>
          <a:lstStyle/>
          <a:p>
            <a:pPr indent="0" lvl="0" marL="0" rtl="0" algn="ctr">
              <a:lnSpc>
                <a:spcPct val="95000"/>
              </a:lnSpc>
              <a:spcBef>
                <a:spcPts val="0"/>
              </a:spcBef>
              <a:spcAft>
                <a:spcPts val="0"/>
              </a:spcAft>
              <a:buSzPts val="2800"/>
              <a:buNone/>
            </a:pPr>
            <a:r>
              <a:rPr lang="en" sz="1700">
                <a:solidFill>
                  <a:srgbClr val="FFFFFF"/>
                </a:solidFill>
              </a:rPr>
              <a:t>Dan Rahm, Director of Student Services</a:t>
            </a:r>
            <a:endParaRPr sz="1700">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7" name="Shape 107"/>
        <p:cNvGrpSpPr/>
        <p:nvPr/>
      </p:nvGrpSpPr>
      <p:grpSpPr>
        <a:xfrm>
          <a:off x="0" y="0"/>
          <a:ext cx="0" cy="0"/>
          <a:chOff x="0" y="0"/>
          <a:chExt cx="0" cy="0"/>
        </a:xfrm>
      </p:grpSpPr>
      <p:sp>
        <p:nvSpPr>
          <p:cNvPr id="108" name="Google Shape;108;p10"/>
          <p:cNvSpPr txBox="1"/>
          <p:nvPr>
            <p:ph type="title"/>
          </p:nvPr>
        </p:nvSpPr>
        <p:spPr>
          <a:xfrm>
            <a:off x="1343275" y="445025"/>
            <a:ext cx="74889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 sz="2850">
                <a:solidFill>
                  <a:schemeClr val="lt1"/>
                </a:solidFill>
              </a:rPr>
              <a:t>Summary</a:t>
            </a:r>
            <a:endParaRPr sz="2850">
              <a:solidFill>
                <a:schemeClr val="lt1"/>
              </a:solidFill>
            </a:endParaRPr>
          </a:p>
        </p:txBody>
      </p:sp>
      <p:sp>
        <p:nvSpPr>
          <p:cNvPr id="109" name="Google Shape;109;p10"/>
          <p:cNvSpPr txBox="1"/>
          <p:nvPr>
            <p:ph idx="1" type="body"/>
          </p:nvPr>
        </p:nvSpPr>
        <p:spPr>
          <a:xfrm>
            <a:off x="311700" y="1676225"/>
            <a:ext cx="8520600" cy="3335700"/>
          </a:xfrm>
          <a:prstGeom prst="rect">
            <a:avLst/>
          </a:prstGeom>
          <a:noFill/>
          <a:ln>
            <a:noFill/>
          </a:ln>
        </p:spPr>
        <p:txBody>
          <a:bodyPr anchorCtr="0" anchor="t" bIns="91425" lIns="91425" spcFirstLastPara="1" rIns="91425" wrap="square" tIns="91425">
            <a:noAutofit/>
          </a:bodyPr>
          <a:lstStyle/>
          <a:p>
            <a:pPr indent="-361950" lvl="0" marL="457200" rtl="0" algn="l">
              <a:lnSpc>
                <a:spcPct val="115000"/>
              </a:lnSpc>
              <a:spcBef>
                <a:spcPts val="0"/>
              </a:spcBef>
              <a:spcAft>
                <a:spcPts val="0"/>
              </a:spcAft>
              <a:buClr>
                <a:srgbClr val="737373"/>
              </a:buClr>
              <a:buSzPts val="2100"/>
              <a:buChar char="●"/>
            </a:pPr>
            <a:r>
              <a:rPr lang="en" sz="2100">
                <a:solidFill>
                  <a:srgbClr val="737373"/>
                </a:solidFill>
              </a:rPr>
              <a:t>IDEA Part B provides children and youth (ages 3 -21) with special education and related services.</a:t>
            </a:r>
            <a:endParaRPr sz="2100">
              <a:solidFill>
                <a:srgbClr val="737373"/>
              </a:solidFill>
            </a:endParaRPr>
          </a:p>
          <a:p>
            <a:pPr indent="-361950" lvl="0" marL="457200" rtl="0" algn="l">
              <a:lnSpc>
                <a:spcPct val="115000"/>
              </a:lnSpc>
              <a:spcBef>
                <a:spcPts val="0"/>
              </a:spcBef>
              <a:spcAft>
                <a:spcPts val="0"/>
              </a:spcAft>
              <a:buClr>
                <a:srgbClr val="737373"/>
              </a:buClr>
              <a:buSzPts val="2100"/>
              <a:buChar char="●"/>
            </a:pPr>
            <a:r>
              <a:rPr lang="en" sz="2100">
                <a:solidFill>
                  <a:srgbClr val="737373"/>
                </a:solidFill>
              </a:rPr>
              <a:t>Wellington received $259,836.23 in funding for the 2023/2024 school year.</a:t>
            </a:r>
            <a:endParaRPr sz="2100">
              <a:solidFill>
                <a:srgbClr val="737373"/>
              </a:solidFill>
            </a:endParaRPr>
          </a:p>
          <a:p>
            <a:pPr indent="-361950" lvl="0" marL="457200" rtl="0" algn="l">
              <a:lnSpc>
                <a:spcPct val="115000"/>
              </a:lnSpc>
              <a:spcBef>
                <a:spcPts val="0"/>
              </a:spcBef>
              <a:spcAft>
                <a:spcPts val="0"/>
              </a:spcAft>
              <a:buClr>
                <a:srgbClr val="737373"/>
              </a:buClr>
              <a:buSzPts val="2100"/>
              <a:buChar char="●"/>
            </a:pPr>
            <a:r>
              <a:rPr lang="en" sz="2100">
                <a:solidFill>
                  <a:srgbClr val="737373"/>
                </a:solidFill>
              </a:rPr>
              <a:t>Total spending for 2023/2024 amounted to $2,180,341.12.</a:t>
            </a:r>
            <a:endParaRPr sz="2100">
              <a:solidFill>
                <a:srgbClr val="737373"/>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3" name="Shape 113"/>
        <p:cNvGrpSpPr/>
        <p:nvPr/>
      </p:nvGrpSpPr>
      <p:grpSpPr>
        <a:xfrm>
          <a:off x="0" y="0"/>
          <a:ext cx="0" cy="0"/>
          <a:chOff x="0" y="0"/>
          <a:chExt cx="0" cy="0"/>
        </a:xfrm>
      </p:grpSpPr>
      <p:sp>
        <p:nvSpPr>
          <p:cNvPr id="114" name="Google Shape;114;p1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 sz="2850">
                <a:solidFill>
                  <a:srgbClr val="5B0F00"/>
                </a:solidFill>
              </a:rPr>
              <a:t>For more information, contact:</a:t>
            </a:r>
            <a:endParaRPr sz="2850">
              <a:solidFill>
                <a:srgbClr val="5B0F00"/>
              </a:solidFill>
            </a:endParaRPr>
          </a:p>
        </p:txBody>
      </p:sp>
      <p:sp>
        <p:nvSpPr>
          <p:cNvPr id="115" name="Google Shape;115;p11"/>
          <p:cNvSpPr txBox="1"/>
          <p:nvPr>
            <p:ph idx="1" type="body"/>
          </p:nvPr>
        </p:nvSpPr>
        <p:spPr>
          <a:xfrm>
            <a:off x="3301975" y="1595600"/>
            <a:ext cx="5306700" cy="2162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600"/>
              </a:spcBef>
              <a:spcAft>
                <a:spcPts val="0"/>
              </a:spcAft>
              <a:buSzPts val="1800"/>
              <a:buNone/>
            </a:pPr>
            <a:r>
              <a:rPr lang="en" sz="2400">
                <a:solidFill>
                  <a:srgbClr val="737373"/>
                </a:solidFill>
              </a:rPr>
              <a:t>Wellington Exempted Village Schools</a:t>
            </a:r>
            <a:endParaRPr sz="2400">
              <a:solidFill>
                <a:srgbClr val="737373"/>
              </a:solidFill>
            </a:endParaRPr>
          </a:p>
          <a:p>
            <a:pPr indent="0" lvl="0" marL="0" rtl="0" algn="l">
              <a:lnSpc>
                <a:spcPct val="115000"/>
              </a:lnSpc>
              <a:spcBef>
                <a:spcPts val="0"/>
              </a:spcBef>
              <a:spcAft>
                <a:spcPts val="0"/>
              </a:spcAft>
              <a:buSzPts val="1800"/>
              <a:buNone/>
            </a:pPr>
            <a:r>
              <a:rPr lang="en" sz="2400">
                <a:solidFill>
                  <a:srgbClr val="737373"/>
                </a:solidFill>
              </a:rPr>
              <a:t>Director of Student Services</a:t>
            </a:r>
            <a:endParaRPr sz="2400">
              <a:solidFill>
                <a:srgbClr val="737373"/>
              </a:solidFill>
            </a:endParaRPr>
          </a:p>
          <a:p>
            <a:pPr indent="0" lvl="0" marL="0" rtl="0" algn="l">
              <a:lnSpc>
                <a:spcPct val="115000"/>
              </a:lnSpc>
              <a:spcBef>
                <a:spcPts val="0"/>
              </a:spcBef>
              <a:spcAft>
                <a:spcPts val="0"/>
              </a:spcAft>
              <a:buSzPts val="1800"/>
              <a:buNone/>
            </a:pPr>
            <a:r>
              <a:rPr lang="en" sz="2400">
                <a:solidFill>
                  <a:srgbClr val="737373"/>
                </a:solidFill>
              </a:rPr>
              <a:t>Dan Rahm</a:t>
            </a:r>
            <a:endParaRPr sz="2400">
              <a:solidFill>
                <a:srgbClr val="737373"/>
              </a:solidFill>
            </a:endParaRPr>
          </a:p>
          <a:p>
            <a:pPr indent="0" lvl="0" marL="0" rtl="0" algn="l">
              <a:lnSpc>
                <a:spcPct val="115000"/>
              </a:lnSpc>
              <a:spcBef>
                <a:spcPts val="0"/>
              </a:spcBef>
              <a:spcAft>
                <a:spcPts val="0"/>
              </a:spcAft>
              <a:buSzPts val="1800"/>
              <a:buNone/>
            </a:pPr>
            <a:r>
              <a:rPr lang="en" sz="2300">
                <a:solidFill>
                  <a:srgbClr val="737373"/>
                </a:solidFill>
              </a:rPr>
              <a:t>440-647-7907</a:t>
            </a:r>
            <a:endParaRPr sz="2300">
              <a:solidFill>
                <a:srgbClr val="737373"/>
              </a:solidFill>
            </a:endParaRPr>
          </a:p>
          <a:p>
            <a:pPr indent="0" lvl="0" marL="0" rtl="0" algn="l">
              <a:lnSpc>
                <a:spcPct val="115000"/>
              </a:lnSpc>
              <a:spcBef>
                <a:spcPts val="0"/>
              </a:spcBef>
              <a:spcAft>
                <a:spcPts val="0"/>
              </a:spcAft>
              <a:buSzPts val="1800"/>
              <a:buNone/>
            </a:pPr>
            <a:r>
              <a:rPr lang="en" sz="2300">
                <a:solidFill>
                  <a:srgbClr val="737373"/>
                </a:solidFill>
              </a:rPr>
              <a:t>drahm@wellingtonvillageschools.org</a:t>
            </a:r>
            <a:endParaRPr sz="2300">
              <a:solidFill>
                <a:srgbClr val="737373"/>
              </a:solidFill>
            </a:endParaRPr>
          </a:p>
        </p:txBody>
      </p:sp>
      <p:pic>
        <p:nvPicPr>
          <p:cNvPr id="116" name="Google Shape;116;p11"/>
          <p:cNvPicPr preferRelativeResize="0"/>
          <p:nvPr/>
        </p:nvPicPr>
        <p:blipFill>
          <a:blip r:embed="rId4">
            <a:alphaModFix/>
          </a:blip>
          <a:stretch>
            <a:fillRect/>
          </a:stretch>
        </p:blipFill>
        <p:spPr>
          <a:xfrm>
            <a:off x="1682636" y="1435500"/>
            <a:ext cx="1392691" cy="216240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9" name="Shape 59"/>
        <p:cNvGrpSpPr/>
        <p:nvPr/>
      </p:nvGrpSpPr>
      <p:grpSpPr>
        <a:xfrm>
          <a:off x="0" y="0"/>
          <a:ext cx="0" cy="0"/>
          <a:chOff x="0" y="0"/>
          <a:chExt cx="0" cy="0"/>
        </a:xfrm>
      </p:grpSpPr>
      <p:sp>
        <p:nvSpPr>
          <p:cNvPr id="60" name="Google Shape;60;p2"/>
          <p:cNvSpPr txBox="1"/>
          <p:nvPr>
            <p:ph type="title"/>
          </p:nvPr>
        </p:nvSpPr>
        <p:spPr>
          <a:xfrm>
            <a:off x="1343400" y="180975"/>
            <a:ext cx="7488900" cy="10131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97222"/>
              <a:buNone/>
            </a:pPr>
            <a:r>
              <a:rPr lang="en" sz="3200">
                <a:solidFill>
                  <a:srgbClr val="FFFFFF"/>
                </a:solidFill>
              </a:rPr>
              <a:t>What is the Individuals with Disabilities Education Act (IDEA)?</a:t>
            </a:r>
            <a:endParaRPr/>
          </a:p>
        </p:txBody>
      </p:sp>
      <p:sp>
        <p:nvSpPr>
          <p:cNvPr id="61" name="Google Shape;61;p2"/>
          <p:cNvSpPr txBox="1"/>
          <p:nvPr>
            <p:ph idx="1" type="body"/>
          </p:nvPr>
        </p:nvSpPr>
        <p:spPr>
          <a:xfrm>
            <a:off x="311700" y="1676225"/>
            <a:ext cx="8520600" cy="2892600"/>
          </a:xfrm>
          <a:prstGeom prst="rect">
            <a:avLst/>
          </a:prstGeom>
          <a:noFill/>
          <a:ln>
            <a:noFill/>
          </a:ln>
        </p:spPr>
        <p:txBody>
          <a:bodyPr anchorCtr="0" anchor="t" bIns="91425" lIns="91425" spcFirstLastPara="1" rIns="91425" wrap="square" tIns="91425">
            <a:normAutofit fontScale="85000" lnSpcReduction="20000"/>
          </a:bodyPr>
          <a:lstStyle/>
          <a:p>
            <a:pPr indent="0" lvl="0" marL="0" rtl="0" algn="l">
              <a:lnSpc>
                <a:spcPct val="115000"/>
              </a:lnSpc>
              <a:spcBef>
                <a:spcPts val="0"/>
              </a:spcBef>
              <a:spcAft>
                <a:spcPts val="0"/>
              </a:spcAft>
              <a:buSzPct val="88235"/>
              <a:buNone/>
            </a:pPr>
            <a:r>
              <a:rPr lang="en" sz="2400">
                <a:solidFill>
                  <a:srgbClr val="737373"/>
                </a:solidFill>
                <a:latin typeface="Roboto"/>
                <a:ea typeface="Roboto"/>
                <a:cs typeface="Roboto"/>
                <a:sym typeface="Roboto"/>
              </a:rPr>
              <a:t>IDEA ensures that students with disabilities are provided with Free Appropriate Public Education that is tailored to their individual needs. The purpose of this legislation is to provide children with disabilities the same opportunity for education as those students who do not have a disability. </a:t>
            </a:r>
            <a:endParaRPr sz="2400">
              <a:solidFill>
                <a:srgbClr val="737373"/>
              </a:solidFill>
              <a:latin typeface="Roboto"/>
              <a:ea typeface="Roboto"/>
              <a:cs typeface="Roboto"/>
              <a:sym typeface="Roboto"/>
            </a:endParaRPr>
          </a:p>
          <a:p>
            <a:pPr indent="0" lvl="0" marL="0" rtl="0" algn="l">
              <a:lnSpc>
                <a:spcPct val="115000"/>
              </a:lnSpc>
              <a:spcBef>
                <a:spcPts val="0"/>
              </a:spcBef>
              <a:spcAft>
                <a:spcPts val="0"/>
              </a:spcAft>
              <a:buSzPct val="88235"/>
              <a:buNone/>
            </a:pPr>
            <a:r>
              <a:t/>
            </a:r>
            <a:endParaRPr sz="2400">
              <a:solidFill>
                <a:srgbClr val="737373"/>
              </a:solidFill>
              <a:latin typeface="Roboto"/>
              <a:ea typeface="Roboto"/>
              <a:cs typeface="Roboto"/>
              <a:sym typeface="Roboto"/>
            </a:endParaRPr>
          </a:p>
          <a:p>
            <a:pPr indent="0" lvl="0" marL="0" rtl="0" algn="l">
              <a:lnSpc>
                <a:spcPct val="115000"/>
              </a:lnSpc>
              <a:spcBef>
                <a:spcPts val="0"/>
              </a:spcBef>
              <a:spcAft>
                <a:spcPts val="0"/>
              </a:spcAft>
              <a:buSzPct val="97857"/>
              <a:buNone/>
            </a:pPr>
            <a:r>
              <a:rPr i="1" lang="en" sz="2164">
                <a:solidFill>
                  <a:srgbClr val="737373"/>
                </a:solidFill>
                <a:latin typeface="Roboto"/>
                <a:ea typeface="Roboto"/>
                <a:cs typeface="Roboto"/>
                <a:sym typeface="Roboto"/>
              </a:rPr>
              <a:t>All states making application for funds under Part B of the Individuals with Disabilities Education Act (IDEA) are required to make available for public review and comment how funds are used.</a:t>
            </a:r>
            <a:endParaRPr i="1" sz="1564"/>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5" name="Shape 65"/>
        <p:cNvGrpSpPr/>
        <p:nvPr/>
      </p:nvGrpSpPr>
      <p:grpSpPr>
        <a:xfrm>
          <a:off x="0" y="0"/>
          <a:ext cx="0" cy="0"/>
          <a:chOff x="0" y="0"/>
          <a:chExt cx="0" cy="0"/>
        </a:xfrm>
      </p:grpSpPr>
      <p:sp>
        <p:nvSpPr>
          <p:cNvPr id="66" name="Google Shape;66;p3"/>
          <p:cNvSpPr txBox="1"/>
          <p:nvPr>
            <p:ph type="title"/>
          </p:nvPr>
        </p:nvSpPr>
        <p:spPr>
          <a:xfrm>
            <a:off x="1343400" y="376150"/>
            <a:ext cx="7488900" cy="7032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2800"/>
              <a:buNone/>
            </a:pPr>
            <a:r>
              <a:rPr lang="en" sz="3200">
                <a:solidFill>
                  <a:srgbClr val="FFFFFF"/>
                </a:solidFill>
              </a:rPr>
              <a:t>What is Part B of IDEA?   </a:t>
            </a:r>
            <a:endParaRPr/>
          </a:p>
        </p:txBody>
      </p:sp>
      <p:sp>
        <p:nvSpPr>
          <p:cNvPr id="67" name="Google Shape;67;p3"/>
          <p:cNvSpPr txBox="1"/>
          <p:nvPr>
            <p:ph idx="1" type="body"/>
          </p:nvPr>
        </p:nvSpPr>
        <p:spPr>
          <a:xfrm>
            <a:off x="311700" y="1676225"/>
            <a:ext cx="8520600" cy="28926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600"/>
              </a:spcAft>
              <a:buSzPts val="1800"/>
              <a:buNone/>
            </a:pPr>
            <a:r>
              <a:rPr lang="en" sz="2200">
                <a:solidFill>
                  <a:srgbClr val="737373"/>
                </a:solidFill>
                <a:latin typeface="Roboto"/>
                <a:ea typeface="Roboto"/>
                <a:cs typeface="Roboto"/>
                <a:sym typeface="Roboto"/>
              </a:rPr>
              <a:t>I.D.E.A. governs how states and public agencies provide early intervention, special education and related services. Children and youth (ages 3 -21) receive special educations and related services under I.D.E.A. Part B.</a:t>
            </a:r>
            <a:endParaRPr i="1" sz="1564"/>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1" name="Shape 71"/>
        <p:cNvGrpSpPr/>
        <p:nvPr/>
      </p:nvGrpSpPr>
      <p:grpSpPr>
        <a:xfrm>
          <a:off x="0" y="0"/>
          <a:ext cx="0" cy="0"/>
          <a:chOff x="0" y="0"/>
          <a:chExt cx="0" cy="0"/>
        </a:xfrm>
      </p:grpSpPr>
      <p:sp>
        <p:nvSpPr>
          <p:cNvPr id="72" name="Google Shape;72;p4"/>
          <p:cNvSpPr txBox="1"/>
          <p:nvPr>
            <p:ph type="title"/>
          </p:nvPr>
        </p:nvSpPr>
        <p:spPr>
          <a:xfrm>
            <a:off x="1343400" y="226900"/>
            <a:ext cx="7488900" cy="9672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97222"/>
              <a:buNone/>
            </a:pPr>
            <a:r>
              <a:rPr lang="en" sz="3200">
                <a:solidFill>
                  <a:srgbClr val="FFFFFF"/>
                </a:solidFill>
              </a:rPr>
              <a:t>What can special education funds be used for?  </a:t>
            </a:r>
            <a:endParaRPr/>
          </a:p>
        </p:txBody>
      </p:sp>
      <p:sp>
        <p:nvSpPr>
          <p:cNvPr id="73" name="Google Shape;73;p4"/>
          <p:cNvSpPr txBox="1"/>
          <p:nvPr>
            <p:ph idx="1" type="body"/>
          </p:nvPr>
        </p:nvSpPr>
        <p:spPr>
          <a:xfrm>
            <a:off x="311700" y="1676225"/>
            <a:ext cx="8520600" cy="2892600"/>
          </a:xfrm>
          <a:prstGeom prst="rect">
            <a:avLst/>
          </a:prstGeom>
          <a:noFill/>
          <a:ln>
            <a:noFill/>
          </a:ln>
        </p:spPr>
        <p:txBody>
          <a:bodyPr anchorCtr="0" anchor="t" bIns="91425" lIns="91425" spcFirstLastPara="1" rIns="91425" wrap="square" tIns="91425">
            <a:normAutofit/>
          </a:bodyPr>
          <a:lstStyle/>
          <a:p>
            <a:pPr indent="-381000" lvl="0" marL="457200" rtl="0" algn="l">
              <a:lnSpc>
                <a:spcPct val="150000"/>
              </a:lnSpc>
              <a:spcBef>
                <a:spcPts val="0"/>
              </a:spcBef>
              <a:spcAft>
                <a:spcPts val="0"/>
              </a:spcAft>
              <a:buClr>
                <a:srgbClr val="737373"/>
              </a:buClr>
              <a:buSzPts val="2400"/>
              <a:buAutoNum type="arabicPeriod"/>
            </a:pPr>
            <a:r>
              <a:rPr lang="en" sz="2400">
                <a:solidFill>
                  <a:srgbClr val="737373"/>
                </a:solidFill>
              </a:rPr>
              <a:t>Excess Costs</a:t>
            </a:r>
            <a:endParaRPr sz="2400">
              <a:solidFill>
                <a:srgbClr val="737373"/>
              </a:solidFill>
            </a:endParaRPr>
          </a:p>
          <a:p>
            <a:pPr indent="-381000" lvl="0" marL="457200" rtl="0" algn="l">
              <a:lnSpc>
                <a:spcPct val="150000"/>
              </a:lnSpc>
              <a:spcBef>
                <a:spcPts val="0"/>
              </a:spcBef>
              <a:spcAft>
                <a:spcPts val="0"/>
              </a:spcAft>
              <a:buClr>
                <a:srgbClr val="737373"/>
              </a:buClr>
              <a:buSzPts val="2400"/>
              <a:buAutoNum type="arabicPeriod"/>
            </a:pPr>
            <a:r>
              <a:rPr lang="en" sz="2400">
                <a:solidFill>
                  <a:srgbClr val="737373"/>
                </a:solidFill>
              </a:rPr>
              <a:t>SPED Teachers</a:t>
            </a:r>
            <a:endParaRPr sz="2400">
              <a:solidFill>
                <a:srgbClr val="737373"/>
              </a:solidFill>
            </a:endParaRPr>
          </a:p>
          <a:p>
            <a:pPr indent="-381000" lvl="0" marL="457200" rtl="0" algn="l">
              <a:lnSpc>
                <a:spcPct val="150000"/>
              </a:lnSpc>
              <a:spcBef>
                <a:spcPts val="0"/>
              </a:spcBef>
              <a:spcAft>
                <a:spcPts val="0"/>
              </a:spcAft>
              <a:buClr>
                <a:srgbClr val="737373"/>
              </a:buClr>
              <a:buSzPts val="2400"/>
              <a:buAutoNum type="arabicPeriod"/>
            </a:pPr>
            <a:r>
              <a:rPr lang="en" sz="2400">
                <a:solidFill>
                  <a:srgbClr val="737373"/>
                </a:solidFill>
              </a:rPr>
              <a:t>Related Service Providers</a:t>
            </a:r>
            <a:endParaRPr sz="2400">
              <a:solidFill>
                <a:srgbClr val="737373"/>
              </a:solidFill>
            </a:endParaRPr>
          </a:p>
          <a:p>
            <a:pPr indent="-381000" lvl="0" marL="457200" rtl="0" algn="l">
              <a:lnSpc>
                <a:spcPct val="150000"/>
              </a:lnSpc>
              <a:spcBef>
                <a:spcPts val="0"/>
              </a:spcBef>
              <a:spcAft>
                <a:spcPts val="0"/>
              </a:spcAft>
              <a:buClr>
                <a:srgbClr val="737373"/>
              </a:buClr>
              <a:buSzPts val="2400"/>
              <a:buAutoNum type="arabicPeriod"/>
            </a:pPr>
            <a:r>
              <a:rPr lang="en" sz="2400">
                <a:solidFill>
                  <a:srgbClr val="737373"/>
                </a:solidFill>
              </a:rPr>
              <a:t>Materials for SWD</a:t>
            </a:r>
            <a:endParaRPr sz="2400">
              <a:solidFill>
                <a:srgbClr val="737373"/>
              </a:solidFill>
            </a:endParaRPr>
          </a:p>
          <a:p>
            <a:pPr indent="-381000" lvl="0" marL="457200" rtl="0" algn="l">
              <a:lnSpc>
                <a:spcPct val="150000"/>
              </a:lnSpc>
              <a:spcBef>
                <a:spcPts val="0"/>
              </a:spcBef>
              <a:spcAft>
                <a:spcPts val="0"/>
              </a:spcAft>
              <a:buClr>
                <a:srgbClr val="737373"/>
              </a:buClr>
              <a:buSzPts val="2400"/>
              <a:buAutoNum type="arabicPeriod"/>
            </a:pPr>
            <a:r>
              <a:rPr lang="en" sz="2400">
                <a:solidFill>
                  <a:srgbClr val="737373"/>
                </a:solidFill>
              </a:rPr>
              <a:t>Supplies for SWD</a:t>
            </a:r>
            <a:endParaRPr sz="2400">
              <a:solidFill>
                <a:srgbClr val="737373"/>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7" name="Shape 77"/>
        <p:cNvGrpSpPr/>
        <p:nvPr/>
      </p:nvGrpSpPr>
      <p:grpSpPr>
        <a:xfrm>
          <a:off x="0" y="0"/>
          <a:ext cx="0" cy="0"/>
          <a:chOff x="0" y="0"/>
          <a:chExt cx="0" cy="0"/>
        </a:xfrm>
      </p:grpSpPr>
      <p:sp>
        <p:nvSpPr>
          <p:cNvPr id="78" name="Google Shape;78;p5"/>
          <p:cNvSpPr txBox="1"/>
          <p:nvPr>
            <p:ph type="title"/>
          </p:nvPr>
        </p:nvSpPr>
        <p:spPr>
          <a:xfrm>
            <a:off x="1343275" y="445025"/>
            <a:ext cx="74889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 sz="2850">
                <a:solidFill>
                  <a:schemeClr val="lt1"/>
                </a:solidFill>
              </a:rPr>
              <a:t>2023/2024 Part B Funding</a:t>
            </a:r>
            <a:endParaRPr sz="2850">
              <a:solidFill>
                <a:schemeClr val="lt1"/>
              </a:solidFill>
            </a:endParaRPr>
          </a:p>
        </p:txBody>
      </p:sp>
      <p:sp>
        <p:nvSpPr>
          <p:cNvPr id="79" name="Google Shape;79;p5"/>
          <p:cNvSpPr txBox="1"/>
          <p:nvPr>
            <p:ph idx="1" type="body"/>
          </p:nvPr>
        </p:nvSpPr>
        <p:spPr>
          <a:xfrm>
            <a:off x="311700" y="1676225"/>
            <a:ext cx="8520600" cy="2892600"/>
          </a:xfrm>
          <a:prstGeom prst="rect">
            <a:avLst/>
          </a:prstGeom>
          <a:noFill/>
          <a:ln>
            <a:noFill/>
          </a:ln>
        </p:spPr>
        <p:txBody>
          <a:bodyPr anchorCtr="0" anchor="t" bIns="91425" lIns="91425" spcFirstLastPara="1" rIns="91425" wrap="square" tIns="91425">
            <a:noAutofit/>
          </a:bodyPr>
          <a:lstStyle/>
          <a:p>
            <a:pPr indent="0" lvl="0" marL="0" rtl="0" algn="l">
              <a:lnSpc>
                <a:spcPct val="105000"/>
              </a:lnSpc>
              <a:spcBef>
                <a:spcPts val="0"/>
              </a:spcBef>
              <a:spcAft>
                <a:spcPts val="0"/>
              </a:spcAft>
              <a:buSzPts val="935"/>
              <a:buNone/>
            </a:pPr>
            <a:r>
              <a:t/>
            </a:r>
            <a:endParaRPr i="1" sz="2440">
              <a:solidFill>
                <a:srgbClr val="737373"/>
              </a:solidFill>
            </a:endParaRPr>
          </a:p>
          <a:p>
            <a:pPr indent="0" lvl="0" marL="0" rtl="0" algn="l">
              <a:lnSpc>
                <a:spcPct val="105000"/>
              </a:lnSpc>
              <a:spcBef>
                <a:spcPts val="0"/>
              </a:spcBef>
              <a:spcAft>
                <a:spcPts val="0"/>
              </a:spcAft>
              <a:buSzPts val="935"/>
              <a:buNone/>
            </a:pPr>
            <a:r>
              <a:t/>
            </a:r>
            <a:endParaRPr i="1" sz="2440">
              <a:solidFill>
                <a:srgbClr val="737373"/>
              </a:solidFill>
            </a:endParaRPr>
          </a:p>
          <a:p>
            <a:pPr indent="0" lvl="0" marL="0" rtl="0" algn="l">
              <a:lnSpc>
                <a:spcPct val="105000"/>
              </a:lnSpc>
              <a:spcBef>
                <a:spcPts val="0"/>
              </a:spcBef>
              <a:spcAft>
                <a:spcPts val="0"/>
              </a:spcAft>
              <a:buSzPts val="935"/>
              <a:buNone/>
            </a:pPr>
            <a:r>
              <a:rPr i="1" lang="en" sz="2440">
                <a:solidFill>
                  <a:srgbClr val="737373"/>
                </a:solidFill>
              </a:rPr>
              <a:t>Part B Funding 2023/2024 </a:t>
            </a:r>
            <a:r>
              <a:rPr lang="en" sz="2440">
                <a:solidFill>
                  <a:srgbClr val="737373"/>
                </a:solidFill>
              </a:rPr>
              <a:t> -  $259,836.23</a:t>
            </a:r>
            <a:endParaRPr sz="2440">
              <a:solidFill>
                <a:srgbClr val="737373"/>
              </a:solidFill>
            </a:endParaRPr>
          </a:p>
          <a:p>
            <a:pPr indent="0" lvl="0" marL="0" rtl="0" algn="l">
              <a:lnSpc>
                <a:spcPct val="105000"/>
              </a:lnSpc>
              <a:spcBef>
                <a:spcPts val="0"/>
              </a:spcBef>
              <a:spcAft>
                <a:spcPts val="0"/>
              </a:spcAft>
              <a:buSzPts val="935"/>
              <a:buNone/>
            </a:pPr>
            <a:r>
              <a:t/>
            </a:r>
            <a:endParaRPr sz="2040">
              <a:solidFill>
                <a:srgbClr val="737373"/>
              </a:solidFill>
            </a:endParaRPr>
          </a:p>
          <a:p>
            <a:pPr indent="0" lvl="0" marL="0" rtl="0" algn="l">
              <a:lnSpc>
                <a:spcPct val="105000"/>
              </a:lnSpc>
              <a:spcBef>
                <a:spcPts val="0"/>
              </a:spcBef>
              <a:spcAft>
                <a:spcPts val="0"/>
              </a:spcAft>
              <a:buSzPts val="935"/>
              <a:buNone/>
            </a:pPr>
            <a:r>
              <a:t/>
            </a:r>
            <a:endParaRPr sz="2440">
              <a:solidFill>
                <a:srgbClr val="737373"/>
              </a:solidFill>
            </a:endParaRPr>
          </a:p>
          <a:p>
            <a:pPr indent="0" lvl="0" marL="0" rtl="0" algn="l">
              <a:lnSpc>
                <a:spcPct val="105000"/>
              </a:lnSpc>
              <a:spcBef>
                <a:spcPts val="1600"/>
              </a:spcBef>
              <a:spcAft>
                <a:spcPts val="1200"/>
              </a:spcAft>
              <a:buSzPts val="935"/>
              <a:buNone/>
            </a:pPr>
            <a:r>
              <a:t/>
            </a:r>
            <a:endParaRPr sz="2440">
              <a:solidFill>
                <a:srgbClr val="737373"/>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3" name="Shape 83"/>
        <p:cNvGrpSpPr/>
        <p:nvPr/>
      </p:nvGrpSpPr>
      <p:grpSpPr>
        <a:xfrm>
          <a:off x="0" y="0"/>
          <a:ext cx="0" cy="0"/>
          <a:chOff x="0" y="0"/>
          <a:chExt cx="0" cy="0"/>
        </a:xfrm>
      </p:grpSpPr>
      <p:sp>
        <p:nvSpPr>
          <p:cNvPr id="84" name="Google Shape;84;p6"/>
          <p:cNvSpPr txBox="1"/>
          <p:nvPr>
            <p:ph type="title"/>
          </p:nvPr>
        </p:nvSpPr>
        <p:spPr>
          <a:xfrm>
            <a:off x="1343275" y="445025"/>
            <a:ext cx="74889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 sz="2850">
                <a:solidFill>
                  <a:schemeClr val="lt1"/>
                </a:solidFill>
              </a:rPr>
              <a:t>2023/2024 Part B Spending</a:t>
            </a:r>
            <a:endParaRPr sz="2850">
              <a:solidFill>
                <a:schemeClr val="lt1"/>
              </a:solidFill>
            </a:endParaRPr>
          </a:p>
        </p:txBody>
      </p:sp>
      <p:sp>
        <p:nvSpPr>
          <p:cNvPr id="85" name="Google Shape;85;p6"/>
          <p:cNvSpPr txBox="1"/>
          <p:nvPr>
            <p:ph idx="1" type="body"/>
          </p:nvPr>
        </p:nvSpPr>
        <p:spPr>
          <a:xfrm>
            <a:off x="311700" y="1676225"/>
            <a:ext cx="8520600" cy="2824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i="1" lang="en" sz="2400">
                <a:solidFill>
                  <a:srgbClr val="737373"/>
                </a:solidFill>
              </a:rPr>
              <a:t>Teacher Salaries</a:t>
            </a:r>
            <a:r>
              <a:rPr lang="en" sz="2400">
                <a:solidFill>
                  <a:srgbClr val="737373"/>
                </a:solidFill>
              </a:rPr>
              <a:t> -</a:t>
            </a:r>
            <a:r>
              <a:rPr b="1" lang="en" sz="2400">
                <a:solidFill>
                  <a:srgbClr val="737373"/>
                </a:solidFill>
              </a:rPr>
              <a:t> </a:t>
            </a:r>
            <a:r>
              <a:rPr lang="en" sz="2400">
                <a:solidFill>
                  <a:srgbClr val="737373"/>
                </a:solidFill>
              </a:rPr>
              <a:t>$194,142.89</a:t>
            </a:r>
            <a:endParaRPr sz="2400">
              <a:solidFill>
                <a:schemeClr val="dk1"/>
              </a:solidFill>
            </a:endParaRPr>
          </a:p>
          <a:p>
            <a:pPr indent="0" lvl="0" marL="0" rtl="0" algn="l">
              <a:lnSpc>
                <a:spcPct val="115000"/>
              </a:lnSpc>
              <a:spcBef>
                <a:spcPts val="0"/>
              </a:spcBef>
              <a:spcAft>
                <a:spcPts val="0"/>
              </a:spcAft>
              <a:buSzPts val="1800"/>
              <a:buNone/>
            </a:pPr>
            <a:r>
              <a:rPr i="1" lang="en" sz="2400">
                <a:solidFill>
                  <a:srgbClr val="737373"/>
                </a:solidFill>
              </a:rPr>
              <a:t>Additional Services &amp; Supplies</a:t>
            </a:r>
            <a:r>
              <a:rPr lang="en" sz="2400">
                <a:solidFill>
                  <a:srgbClr val="737373"/>
                </a:solidFill>
              </a:rPr>
              <a:t> - $65,693.34</a:t>
            </a:r>
            <a:endParaRPr sz="2400">
              <a:solidFill>
                <a:srgbClr val="737373"/>
              </a:solidFill>
            </a:endParaRPr>
          </a:p>
          <a:p>
            <a:pPr indent="0" lvl="0" marL="0" rtl="0" algn="l">
              <a:lnSpc>
                <a:spcPct val="115000"/>
              </a:lnSpc>
              <a:spcBef>
                <a:spcPts val="0"/>
              </a:spcBef>
              <a:spcAft>
                <a:spcPts val="0"/>
              </a:spcAft>
              <a:buSzPts val="1800"/>
              <a:buNone/>
            </a:pPr>
            <a:r>
              <a:rPr b="1" lang="en" sz="2400">
                <a:solidFill>
                  <a:srgbClr val="737373"/>
                </a:solidFill>
              </a:rPr>
              <a:t>Part B Spending = $259,836.23</a:t>
            </a:r>
            <a:endParaRPr i="1" sz="2400">
              <a:solidFill>
                <a:srgbClr val="737373"/>
              </a:solidFill>
            </a:endParaRPr>
          </a:p>
          <a:p>
            <a:pPr indent="0" lvl="0" marL="0" rtl="0" algn="l">
              <a:lnSpc>
                <a:spcPct val="115000"/>
              </a:lnSpc>
              <a:spcBef>
                <a:spcPts val="0"/>
              </a:spcBef>
              <a:spcAft>
                <a:spcPts val="0"/>
              </a:spcAft>
              <a:buSzPts val="1800"/>
              <a:buNone/>
            </a:pPr>
            <a:r>
              <a:t/>
            </a:r>
            <a:endParaRPr i="1" sz="2400">
              <a:solidFill>
                <a:srgbClr val="737373"/>
              </a:solidFill>
            </a:endParaRPr>
          </a:p>
          <a:p>
            <a:pPr indent="0" lvl="0" marL="0" rtl="0" algn="l">
              <a:lnSpc>
                <a:spcPct val="115000"/>
              </a:lnSpc>
              <a:spcBef>
                <a:spcPts val="0"/>
              </a:spcBef>
              <a:spcAft>
                <a:spcPts val="0"/>
              </a:spcAft>
              <a:buSzPts val="1800"/>
              <a:buNone/>
            </a:pPr>
            <a:r>
              <a:rPr i="1" lang="en" sz="2400">
                <a:solidFill>
                  <a:srgbClr val="737373"/>
                </a:solidFill>
              </a:rPr>
              <a:t>+Maintenance of Effort </a:t>
            </a:r>
            <a:r>
              <a:rPr lang="en" sz="2400">
                <a:solidFill>
                  <a:srgbClr val="737373"/>
                </a:solidFill>
              </a:rPr>
              <a:t> - $2,263,854.54</a:t>
            </a:r>
            <a:endParaRPr b="1" sz="2400">
              <a:solidFill>
                <a:srgbClr val="737373"/>
              </a:solidFill>
            </a:endParaRPr>
          </a:p>
          <a:p>
            <a:pPr indent="0" lvl="0" marL="0" rtl="0" algn="l">
              <a:lnSpc>
                <a:spcPct val="115000"/>
              </a:lnSpc>
              <a:spcBef>
                <a:spcPts val="0"/>
              </a:spcBef>
              <a:spcAft>
                <a:spcPts val="0"/>
              </a:spcAft>
              <a:buSzPts val="1800"/>
              <a:buNone/>
            </a:pPr>
            <a:r>
              <a:rPr b="1" lang="en" sz="2400">
                <a:solidFill>
                  <a:srgbClr val="737373"/>
                </a:solidFill>
              </a:rPr>
              <a:t>Total SPED Spending = $2,180,341.12</a:t>
            </a:r>
            <a:endParaRPr b="1" sz="2400">
              <a:solidFill>
                <a:srgbClr val="737373"/>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9" name="Shape 89"/>
        <p:cNvGrpSpPr/>
        <p:nvPr/>
      </p:nvGrpSpPr>
      <p:grpSpPr>
        <a:xfrm>
          <a:off x="0" y="0"/>
          <a:ext cx="0" cy="0"/>
          <a:chOff x="0" y="0"/>
          <a:chExt cx="0" cy="0"/>
        </a:xfrm>
      </p:grpSpPr>
      <p:sp>
        <p:nvSpPr>
          <p:cNvPr id="90" name="Google Shape;90;p7"/>
          <p:cNvSpPr txBox="1"/>
          <p:nvPr>
            <p:ph type="title"/>
          </p:nvPr>
        </p:nvSpPr>
        <p:spPr>
          <a:xfrm>
            <a:off x="215550" y="806675"/>
            <a:ext cx="3054000" cy="1199400"/>
          </a:xfrm>
          <a:prstGeom prst="rect">
            <a:avLst/>
          </a:prstGeom>
          <a:noFill/>
          <a:ln>
            <a:noFill/>
          </a:ln>
        </p:spPr>
        <p:txBody>
          <a:bodyPr anchorCtr="0" anchor="b" bIns="91425" lIns="91425" spcFirstLastPara="1" rIns="91425" wrap="square" tIns="91425">
            <a:noAutofit/>
          </a:bodyPr>
          <a:lstStyle/>
          <a:p>
            <a:pPr indent="0" lvl="0" marL="0" rtl="0" algn="l">
              <a:lnSpc>
                <a:spcPct val="115000"/>
              </a:lnSpc>
              <a:spcBef>
                <a:spcPts val="0"/>
              </a:spcBef>
              <a:spcAft>
                <a:spcPts val="0"/>
              </a:spcAft>
              <a:buSzPts val="2400"/>
              <a:buNone/>
            </a:pPr>
            <a:r>
              <a:rPr lang="en" sz="2750">
                <a:solidFill>
                  <a:schemeClr val="lt1"/>
                </a:solidFill>
              </a:rPr>
              <a:t>Teacher Salaries</a:t>
            </a:r>
            <a:endParaRPr sz="2750">
              <a:solidFill>
                <a:schemeClr val="lt1"/>
              </a:solidFill>
            </a:endParaRPr>
          </a:p>
          <a:p>
            <a:pPr indent="0" lvl="0" marL="0" rtl="0" algn="l">
              <a:lnSpc>
                <a:spcPct val="115000"/>
              </a:lnSpc>
              <a:spcBef>
                <a:spcPts val="0"/>
              </a:spcBef>
              <a:spcAft>
                <a:spcPts val="0"/>
              </a:spcAft>
              <a:buSzPts val="2400"/>
              <a:buNone/>
            </a:pPr>
            <a:r>
              <a:rPr lang="en" sz="2750">
                <a:solidFill>
                  <a:schemeClr val="lt1"/>
                </a:solidFill>
              </a:rPr>
              <a:t>from IDEA funds</a:t>
            </a:r>
            <a:endParaRPr sz="2750">
              <a:solidFill>
                <a:schemeClr val="lt1"/>
              </a:solidFill>
            </a:endParaRPr>
          </a:p>
        </p:txBody>
      </p:sp>
      <p:sp>
        <p:nvSpPr>
          <p:cNvPr id="91" name="Google Shape;91;p7"/>
          <p:cNvSpPr txBox="1"/>
          <p:nvPr>
            <p:ph idx="1" type="body"/>
          </p:nvPr>
        </p:nvSpPr>
        <p:spPr>
          <a:xfrm>
            <a:off x="3744525" y="555600"/>
            <a:ext cx="5176200" cy="3382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200"/>
              <a:buNone/>
            </a:pPr>
            <a:r>
              <a:rPr i="1" lang="en" sz="2400">
                <a:solidFill>
                  <a:srgbClr val="737373"/>
                </a:solidFill>
              </a:rPr>
              <a:t>Salaries</a:t>
            </a:r>
            <a:r>
              <a:rPr b="1" lang="en" sz="2400">
                <a:solidFill>
                  <a:srgbClr val="737373"/>
                </a:solidFill>
              </a:rPr>
              <a:t> -</a:t>
            </a:r>
            <a:r>
              <a:rPr lang="en" sz="2400">
                <a:solidFill>
                  <a:srgbClr val="737373"/>
                </a:solidFill>
              </a:rPr>
              <a:t>  $194,142.89</a:t>
            </a:r>
            <a:endParaRPr sz="2400">
              <a:solidFill>
                <a:srgbClr val="737373"/>
              </a:solidFill>
            </a:endParaRPr>
          </a:p>
          <a:p>
            <a:pPr indent="0" lvl="0" marL="0" rtl="0" algn="l">
              <a:lnSpc>
                <a:spcPct val="115000"/>
              </a:lnSpc>
              <a:spcBef>
                <a:spcPts val="0"/>
              </a:spcBef>
              <a:spcAft>
                <a:spcPts val="0"/>
              </a:spcAft>
              <a:buSzPts val="1200"/>
              <a:buNone/>
            </a:pPr>
            <a:r>
              <a:t/>
            </a:r>
            <a:endParaRPr sz="2400">
              <a:solidFill>
                <a:srgbClr val="737373"/>
              </a:solidFill>
            </a:endParaRPr>
          </a:p>
          <a:p>
            <a:pPr indent="0" lvl="0" marL="0" rtl="0" algn="l">
              <a:lnSpc>
                <a:spcPct val="115000"/>
              </a:lnSpc>
              <a:spcBef>
                <a:spcPts val="0"/>
              </a:spcBef>
              <a:spcAft>
                <a:spcPts val="0"/>
              </a:spcAft>
              <a:buClr>
                <a:schemeClr val="dk1"/>
              </a:buClr>
              <a:buSzPts val="1100"/>
              <a:buFont typeface="Arial"/>
              <a:buNone/>
            </a:pPr>
            <a:r>
              <a:rPr i="1" lang="en" sz="2400">
                <a:solidFill>
                  <a:srgbClr val="737373"/>
                </a:solidFill>
              </a:rPr>
              <a:t>Benefits </a:t>
            </a:r>
            <a:r>
              <a:rPr b="1" lang="en" sz="2400">
                <a:solidFill>
                  <a:srgbClr val="737373"/>
                </a:solidFill>
              </a:rPr>
              <a:t> -</a:t>
            </a:r>
            <a:r>
              <a:rPr lang="en" sz="2400">
                <a:solidFill>
                  <a:srgbClr val="737373"/>
                </a:solidFill>
              </a:rPr>
              <a:t>  $25,909.77</a:t>
            </a:r>
            <a:endParaRPr sz="2400">
              <a:solidFill>
                <a:srgbClr val="737373"/>
              </a:solidFill>
            </a:endParaRPr>
          </a:p>
          <a:p>
            <a:pPr indent="457200" lvl="0" marL="0" rtl="0" algn="l">
              <a:lnSpc>
                <a:spcPct val="115000"/>
              </a:lnSpc>
              <a:spcBef>
                <a:spcPts val="0"/>
              </a:spcBef>
              <a:spcAft>
                <a:spcPts val="0"/>
              </a:spcAft>
              <a:buSzPts val="1200"/>
              <a:buNone/>
            </a:pPr>
            <a:r>
              <a:t/>
            </a:r>
            <a:endParaRPr b="1" sz="2400">
              <a:solidFill>
                <a:srgbClr val="737373"/>
              </a:solidFill>
            </a:endParaRPr>
          </a:p>
          <a:p>
            <a:pPr indent="457200" lvl="0" marL="0" rtl="0" algn="l">
              <a:lnSpc>
                <a:spcPct val="115000"/>
              </a:lnSpc>
              <a:spcBef>
                <a:spcPts val="1200"/>
              </a:spcBef>
              <a:spcAft>
                <a:spcPts val="0"/>
              </a:spcAft>
              <a:buClr>
                <a:schemeClr val="dk1"/>
              </a:buClr>
              <a:buSzPts val="1100"/>
              <a:buFont typeface="Arial"/>
              <a:buNone/>
            </a:pPr>
            <a:r>
              <a:rPr b="1" lang="en" sz="2400">
                <a:solidFill>
                  <a:srgbClr val="737373"/>
                </a:solidFill>
              </a:rPr>
              <a:t>Total</a:t>
            </a:r>
            <a:r>
              <a:rPr lang="en" sz="2400">
                <a:solidFill>
                  <a:srgbClr val="737373"/>
                </a:solidFill>
              </a:rPr>
              <a:t> </a:t>
            </a:r>
            <a:r>
              <a:rPr b="1" lang="en" sz="2400">
                <a:solidFill>
                  <a:srgbClr val="737373"/>
                </a:solidFill>
              </a:rPr>
              <a:t>= $220,052.66</a:t>
            </a:r>
            <a:endParaRPr b="1" sz="2400">
              <a:solidFill>
                <a:srgbClr val="737373"/>
              </a:solidFill>
            </a:endParaRPr>
          </a:p>
          <a:p>
            <a:pPr indent="0" lvl="0" marL="0" rtl="0" algn="l">
              <a:lnSpc>
                <a:spcPct val="200000"/>
              </a:lnSpc>
              <a:spcBef>
                <a:spcPts val="1200"/>
              </a:spcBef>
              <a:spcAft>
                <a:spcPts val="0"/>
              </a:spcAft>
              <a:buSzPts val="1200"/>
              <a:buNone/>
            </a:pPr>
            <a:r>
              <a:t/>
            </a:r>
            <a:endParaRPr sz="2300">
              <a:solidFill>
                <a:srgbClr val="737373"/>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5" name="Shape 95"/>
        <p:cNvGrpSpPr/>
        <p:nvPr/>
      </p:nvGrpSpPr>
      <p:grpSpPr>
        <a:xfrm>
          <a:off x="0" y="0"/>
          <a:ext cx="0" cy="0"/>
          <a:chOff x="0" y="0"/>
          <a:chExt cx="0" cy="0"/>
        </a:xfrm>
      </p:grpSpPr>
      <p:sp>
        <p:nvSpPr>
          <p:cNvPr id="96" name="Google Shape;96;p8"/>
          <p:cNvSpPr txBox="1"/>
          <p:nvPr>
            <p:ph type="title"/>
          </p:nvPr>
        </p:nvSpPr>
        <p:spPr>
          <a:xfrm>
            <a:off x="252550" y="348925"/>
            <a:ext cx="3054000" cy="1545300"/>
          </a:xfrm>
          <a:prstGeom prst="rect">
            <a:avLst/>
          </a:prstGeom>
          <a:noFill/>
          <a:ln>
            <a:noFill/>
          </a:ln>
        </p:spPr>
        <p:txBody>
          <a:bodyPr anchorCtr="0" anchor="b" bIns="91425" lIns="91425" spcFirstLastPara="1" rIns="91425" wrap="square" tIns="91425">
            <a:noAutofit/>
          </a:bodyPr>
          <a:lstStyle/>
          <a:p>
            <a:pPr indent="0" lvl="0" marL="0" rtl="0" algn="l">
              <a:lnSpc>
                <a:spcPct val="115000"/>
              </a:lnSpc>
              <a:spcBef>
                <a:spcPts val="0"/>
              </a:spcBef>
              <a:spcAft>
                <a:spcPts val="0"/>
              </a:spcAft>
              <a:buSzPts val="2400"/>
              <a:buNone/>
            </a:pPr>
            <a:r>
              <a:rPr lang="en" sz="2850">
                <a:solidFill>
                  <a:schemeClr val="lt1"/>
                </a:solidFill>
              </a:rPr>
              <a:t>Additional Services and Supplies </a:t>
            </a:r>
            <a:endParaRPr sz="2850">
              <a:solidFill>
                <a:schemeClr val="lt1"/>
              </a:solidFill>
            </a:endParaRPr>
          </a:p>
        </p:txBody>
      </p:sp>
      <p:sp>
        <p:nvSpPr>
          <p:cNvPr id="97" name="Google Shape;97;p8"/>
          <p:cNvSpPr txBox="1"/>
          <p:nvPr>
            <p:ph idx="1" type="body"/>
          </p:nvPr>
        </p:nvSpPr>
        <p:spPr>
          <a:xfrm>
            <a:off x="3744525" y="303000"/>
            <a:ext cx="5176200" cy="4128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200"/>
              <a:buNone/>
            </a:pPr>
            <a:r>
              <a:rPr i="1" lang="en" sz="2200">
                <a:solidFill>
                  <a:srgbClr val="737373"/>
                </a:solidFill>
                <a:highlight>
                  <a:srgbClr val="FFFFFF"/>
                </a:highlight>
              </a:rPr>
              <a:t>Support Services</a:t>
            </a:r>
            <a:r>
              <a:rPr lang="en" sz="2200">
                <a:solidFill>
                  <a:srgbClr val="737373"/>
                </a:solidFill>
                <a:highlight>
                  <a:srgbClr val="FFFFFF"/>
                </a:highlight>
              </a:rPr>
              <a:t> - $27,859.00</a:t>
            </a:r>
            <a:endParaRPr sz="2200">
              <a:solidFill>
                <a:srgbClr val="737373"/>
              </a:solidFill>
              <a:highlight>
                <a:srgbClr val="FFFFFF"/>
              </a:highlight>
            </a:endParaRPr>
          </a:p>
          <a:p>
            <a:pPr indent="0" lvl="0" marL="0" rtl="0" algn="l">
              <a:lnSpc>
                <a:spcPct val="115000"/>
              </a:lnSpc>
              <a:spcBef>
                <a:spcPts val="0"/>
              </a:spcBef>
              <a:spcAft>
                <a:spcPts val="0"/>
              </a:spcAft>
              <a:buSzPts val="1200"/>
              <a:buNone/>
            </a:pPr>
            <a:r>
              <a:t/>
            </a:r>
            <a:endParaRPr sz="2200">
              <a:solidFill>
                <a:srgbClr val="737373"/>
              </a:solidFill>
              <a:highlight>
                <a:srgbClr val="FFFFFF"/>
              </a:highlight>
            </a:endParaRPr>
          </a:p>
          <a:p>
            <a:pPr indent="0" lvl="0" marL="0" rtl="0" algn="l">
              <a:lnSpc>
                <a:spcPct val="115000"/>
              </a:lnSpc>
              <a:spcBef>
                <a:spcPts val="0"/>
              </a:spcBef>
              <a:spcAft>
                <a:spcPts val="0"/>
              </a:spcAft>
              <a:buSzPts val="1200"/>
              <a:buNone/>
            </a:pPr>
            <a:r>
              <a:rPr i="1" lang="en" sz="2200">
                <a:solidFill>
                  <a:srgbClr val="737373"/>
                </a:solidFill>
                <a:highlight>
                  <a:srgbClr val="FFFFFF"/>
                </a:highlight>
              </a:rPr>
              <a:t>Benefits </a:t>
            </a:r>
            <a:r>
              <a:rPr lang="en" sz="2200">
                <a:solidFill>
                  <a:srgbClr val="737373"/>
                </a:solidFill>
                <a:highlight>
                  <a:srgbClr val="FFFFFF"/>
                </a:highlight>
              </a:rPr>
              <a:t>- $5,100.83</a:t>
            </a:r>
            <a:endParaRPr sz="2200">
              <a:solidFill>
                <a:srgbClr val="737373"/>
              </a:solidFill>
              <a:highlight>
                <a:srgbClr val="FFFFFF"/>
              </a:highlight>
            </a:endParaRPr>
          </a:p>
          <a:p>
            <a:pPr indent="0" lvl="0" marL="0" rtl="0" algn="l">
              <a:lnSpc>
                <a:spcPct val="115000"/>
              </a:lnSpc>
              <a:spcBef>
                <a:spcPts val="0"/>
              </a:spcBef>
              <a:spcAft>
                <a:spcPts val="0"/>
              </a:spcAft>
              <a:buSzPts val="1200"/>
              <a:buNone/>
            </a:pPr>
            <a:r>
              <a:t/>
            </a:r>
            <a:endParaRPr sz="2200">
              <a:solidFill>
                <a:srgbClr val="737373"/>
              </a:solidFill>
              <a:highlight>
                <a:srgbClr val="FFFFFF"/>
              </a:highlight>
            </a:endParaRPr>
          </a:p>
          <a:p>
            <a:pPr indent="0" lvl="0" marL="0" rtl="0" algn="l">
              <a:lnSpc>
                <a:spcPct val="115000"/>
              </a:lnSpc>
              <a:spcBef>
                <a:spcPts val="0"/>
              </a:spcBef>
              <a:spcAft>
                <a:spcPts val="0"/>
              </a:spcAft>
              <a:buSzPts val="1200"/>
              <a:buNone/>
            </a:pPr>
            <a:r>
              <a:rPr i="1" lang="en" sz="2200">
                <a:solidFill>
                  <a:srgbClr val="737373"/>
                </a:solidFill>
                <a:highlight>
                  <a:srgbClr val="FFFFFF"/>
                </a:highlight>
              </a:rPr>
              <a:t>Supplies &amp; Equipment</a:t>
            </a:r>
            <a:r>
              <a:rPr lang="en" sz="2200">
                <a:solidFill>
                  <a:srgbClr val="737373"/>
                </a:solidFill>
                <a:highlight>
                  <a:srgbClr val="FFFFFF"/>
                </a:highlight>
              </a:rPr>
              <a:t> - $6,823.74 </a:t>
            </a:r>
            <a:endParaRPr sz="2200">
              <a:solidFill>
                <a:srgbClr val="737373"/>
              </a:solidFill>
              <a:highlight>
                <a:srgbClr val="FFFFFF"/>
              </a:highlight>
            </a:endParaRPr>
          </a:p>
          <a:p>
            <a:pPr indent="0" lvl="0" marL="0" rtl="0" algn="l">
              <a:lnSpc>
                <a:spcPct val="115000"/>
              </a:lnSpc>
              <a:spcBef>
                <a:spcPts val="0"/>
              </a:spcBef>
              <a:spcAft>
                <a:spcPts val="0"/>
              </a:spcAft>
              <a:buSzPts val="1200"/>
              <a:buNone/>
            </a:pPr>
            <a:r>
              <a:rPr lang="en" sz="1400">
                <a:solidFill>
                  <a:srgbClr val="737373"/>
                </a:solidFill>
                <a:highlight>
                  <a:srgbClr val="FFFFFF"/>
                </a:highlight>
              </a:rPr>
              <a:t>(Including talkers, sensory items, earbuds, iPads, etc.)</a:t>
            </a:r>
            <a:endParaRPr sz="1400">
              <a:solidFill>
                <a:srgbClr val="737373"/>
              </a:solidFill>
            </a:endParaRPr>
          </a:p>
          <a:p>
            <a:pPr indent="457200" lvl="0" marL="0" rtl="0" algn="l">
              <a:lnSpc>
                <a:spcPct val="115000"/>
              </a:lnSpc>
              <a:spcBef>
                <a:spcPts val="0"/>
              </a:spcBef>
              <a:spcAft>
                <a:spcPts val="0"/>
              </a:spcAft>
              <a:buSzPts val="1200"/>
              <a:buNone/>
            </a:pPr>
            <a:r>
              <a:t/>
            </a:r>
            <a:endParaRPr b="1" sz="2400">
              <a:solidFill>
                <a:srgbClr val="737373"/>
              </a:solidFill>
            </a:endParaRPr>
          </a:p>
          <a:p>
            <a:pPr indent="457200" lvl="0" marL="0" rtl="0" algn="l">
              <a:lnSpc>
                <a:spcPct val="115000"/>
              </a:lnSpc>
              <a:spcBef>
                <a:spcPts val="1200"/>
              </a:spcBef>
              <a:spcAft>
                <a:spcPts val="0"/>
              </a:spcAft>
              <a:buSzPts val="1200"/>
              <a:buNone/>
            </a:pPr>
            <a:r>
              <a:rPr b="1" lang="en" sz="2400">
                <a:solidFill>
                  <a:srgbClr val="737373"/>
                </a:solidFill>
              </a:rPr>
              <a:t>Total = $39,783.57</a:t>
            </a:r>
            <a:endParaRPr b="1" sz="2400">
              <a:solidFill>
                <a:srgbClr val="737373"/>
              </a:solidFill>
            </a:endParaRPr>
          </a:p>
          <a:p>
            <a:pPr indent="0" lvl="0" marL="0" rtl="0" algn="l">
              <a:lnSpc>
                <a:spcPct val="200000"/>
              </a:lnSpc>
              <a:spcBef>
                <a:spcPts val="1200"/>
              </a:spcBef>
              <a:spcAft>
                <a:spcPts val="0"/>
              </a:spcAft>
              <a:buSzPts val="1200"/>
              <a:buNone/>
            </a:pPr>
            <a:r>
              <a:t/>
            </a:r>
            <a:endParaRPr sz="2300">
              <a:solidFill>
                <a:srgbClr val="737373"/>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1" name="Shape 101"/>
        <p:cNvGrpSpPr/>
        <p:nvPr/>
      </p:nvGrpSpPr>
      <p:grpSpPr>
        <a:xfrm>
          <a:off x="0" y="0"/>
          <a:ext cx="0" cy="0"/>
          <a:chOff x="0" y="0"/>
          <a:chExt cx="0" cy="0"/>
        </a:xfrm>
      </p:grpSpPr>
      <p:sp>
        <p:nvSpPr>
          <p:cNvPr id="102" name="Google Shape;102;p9"/>
          <p:cNvSpPr txBox="1"/>
          <p:nvPr>
            <p:ph type="title"/>
          </p:nvPr>
        </p:nvSpPr>
        <p:spPr>
          <a:xfrm>
            <a:off x="252550" y="348925"/>
            <a:ext cx="3054000" cy="15453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2400"/>
              <a:buNone/>
            </a:pPr>
            <a:r>
              <a:rPr lang="en" sz="2850">
                <a:solidFill>
                  <a:schemeClr val="lt1"/>
                </a:solidFill>
              </a:rPr>
              <a:t>Maintenance of Effort</a:t>
            </a:r>
            <a:endParaRPr sz="2850">
              <a:solidFill>
                <a:schemeClr val="lt1"/>
              </a:solidFill>
            </a:endParaRPr>
          </a:p>
        </p:txBody>
      </p:sp>
      <p:sp>
        <p:nvSpPr>
          <p:cNvPr id="103" name="Google Shape;103;p9"/>
          <p:cNvSpPr txBox="1"/>
          <p:nvPr>
            <p:ph idx="1" type="body"/>
          </p:nvPr>
        </p:nvSpPr>
        <p:spPr>
          <a:xfrm>
            <a:off x="3744525" y="303000"/>
            <a:ext cx="5176200" cy="4128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200"/>
              <a:buNone/>
            </a:pPr>
            <a:r>
              <a:rPr lang="en" sz="2200">
                <a:solidFill>
                  <a:srgbClr val="737373"/>
                </a:solidFill>
                <a:highlight>
                  <a:srgbClr val="FFFFFF"/>
                </a:highlight>
              </a:rPr>
              <a:t>General Fund expenses for Special Education Students includes out of district placements,</a:t>
            </a:r>
            <a:r>
              <a:rPr lang="en" sz="2200">
                <a:solidFill>
                  <a:srgbClr val="737373"/>
                </a:solidFill>
              </a:rPr>
              <a:t> preschool costs, </a:t>
            </a:r>
            <a:r>
              <a:rPr lang="en" sz="2200">
                <a:solidFill>
                  <a:srgbClr val="737373"/>
                </a:solidFill>
                <a:highlight>
                  <a:srgbClr val="FFFFFF"/>
                </a:highlight>
              </a:rPr>
              <a:t>English Learner Students and Crisis Prevention Intervention.</a:t>
            </a:r>
            <a:endParaRPr sz="1400">
              <a:solidFill>
                <a:srgbClr val="737373"/>
              </a:solidFill>
            </a:endParaRPr>
          </a:p>
          <a:p>
            <a:pPr indent="457200" lvl="0" marL="0" rtl="0" algn="l">
              <a:lnSpc>
                <a:spcPct val="115000"/>
              </a:lnSpc>
              <a:spcBef>
                <a:spcPts val="0"/>
              </a:spcBef>
              <a:spcAft>
                <a:spcPts val="0"/>
              </a:spcAft>
              <a:buSzPts val="1200"/>
              <a:buNone/>
            </a:pPr>
            <a:r>
              <a:t/>
            </a:r>
            <a:endParaRPr b="1" sz="2400">
              <a:solidFill>
                <a:srgbClr val="737373"/>
              </a:solidFill>
            </a:endParaRPr>
          </a:p>
          <a:p>
            <a:pPr indent="457200" lvl="0" marL="0" rtl="0" algn="l">
              <a:lnSpc>
                <a:spcPct val="115000"/>
              </a:lnSpc>
              <a:spcBef>
                <a:spcPts val="1200"/>
              </a:spcBef>
              <a:spcAft>
                <a:spcPts val="0"/>
              </a:spcAft>
              <a:buSzPts val="1200"/>
              <a:buNone/>
            </a:pPr>
            <a:r>
              <a:rPr b="1" lang="en" sz="2400">
                <a:solidFill>
                  <a:srgbClr val="737373"/>
                </a:solidFill>
              </a:rPr>
              <a:t>Total = </a:t>
            </a:r>
            <a:r>
              <a:rPr lang="en" sz="2200">
                <a:solidFill>
                  <a:srgbClr val="737373"/>
                </a:solidFill>
                <a:highlight>
                  <a:srgbClr val="FFFFFF"/>
                </a:highlight>
              </a:rPr>
              <a:t>$1,920,504.58</a:t>
            </a:r>
            <a:endParaRPr sz="2200">
              <a:solidFill>
                <a:srgbClr val="737373"/>
              </a:solidFill>
              <a:highlight>
                <a:srgbClr val="FFFFFF"/>
              </a:highlight>
            </a:endParaRPr>
          </a:p>
          <a:p>
            <a:pPr indent="0" lvl="0" marL="0" rtl="0" algn="l">
              <a:lnSpc>
                <a:spcPct val="200000"/>
              </a:lnSpc>
              <a:spcBef>
                <a:spcPts val="1200"/>
              </a:spcBef>
              <a:spcAft>
                <a:spcPts val="0"/>
              </a:spcAft>
              <a:buSzPts val="1200"/>
              <a:buNone/>
            </a:pPr>
            <a:r>
              <a:t/>
            </a:r>
            <a:endParaRPr sz="2300">
              <a:solidFill>
                <a:srgbClr val="737373"/>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